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86C40AD-2184-49BF-906F-6772A3AB83C7}"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6C40AD-2184-49BF-906F-6772A3AB83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6C40AD-2184-49BF-906F-6772A3AB83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6C40AD-2184-49BF-906F-6772A3AB83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6C40AD-2184-49BF-906F-6772A3AB83C7}"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6C40AD-2184-49BF-906F-6772A3AB83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86C40AD-2184-49BF-906F-6772A3AB83C7}"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6C40AD-2184-49BF-906F-6772A3AB83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6C40AD-2184-49BF-906F-6772A3AB83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E1B886-1915-4A00-8D85-998111AA3D48}" type="datetimeFigureOut">
              <a:rPr lang="en-US" smtClean="0"/>
              <a:t>01-Aug-18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6C40AD-2184-49BF-906F-6772A3AB83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AE1B886-1915-4A00-8D85-998111AA3D48}" type="datetimeFigureOut">
              <a:rPr lang="en-US" smtClean="0"/>
              <a:t>01-Aug-18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86C40AD-2184-49BF-906F-6772A3AB83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AE1B886-1915-4A00-8D85-998111AA3D48}" type="datetimeFigureOut">
              <a:rPr lang="en-US" smtClean="0"/>
              <a:t>01-Aug-18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86C40AD-2184-49BF-906F-6772A3AB83C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Internal check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normAutofit fontScale="92500"/>
          </a:bodyPr>
          <a:lstStyle/>
          <a:p>
            <a:r>
              <a:rPr lang="en-IN" b="1" u="sng" dirty="0" smtClean="0"/>
              <a:t>Meaning</a:t>
            </a:r>
            <a:r>
              <a:rPr lang="en-IN" dirty="0" smtClean="0"/>
              <a:t>:</a:t>
            </a:r>
            <a:endParaRPr lang="en-US" dirty="0" smtClean="0"/>
          </a:p>
          <a:p>
            <a:pPr>
              <a:buNone/>
            </a:pPr>
            <a:r>
              <a:rPr lang="en-IN" dirty="0" smtClean="0"/>
              <a:t>	   	Internal </a:t>
            </a:r>
            <a:r>
              <a:rPr lang="en-IN" dirty="0" smtClean="0"/>
              <a:t>check is an accounting procedure where by routine entries for transaction are handled by more than one employee is such manner that the work of one employee is automatically checked against the work of another for detection of errors and irregularities.</a:t>
            </a:r>
            <a:endParaRPr lang="en-US" dirty="0" smtClean="0"/>
          </a:p>
          <a:p>
            <a:pPr>
              <a:buNone/>
            </a:pPr>
            <a:r>
              <a:rPr lang="en-IN" dirty="0" smtClean="0"/>
              <a:t>		It </a:t>
            </a:r>
            <a:r>
              <a:rPr lang="en-IN" dirty="0" smtClean="0"/>
              <a:t>is an arrangement of the accounting duties under which the work of one person comes under the scrutiny of another person so that it is not possible to commit fraud without collusion (secret agreement) between two or more persons.</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772400" cy="6050760"/>
          </a:xfrm>
        </p:spPr>
        <p:txBody>
          <a:bodyPr>
            <a:normAutofit fontScale="92500" lnSpcReduction="10000"/>
          </a:bodyPr>
          <a:lstStyle/>
          <a:p>
            <a:pPr>
              <a:buNone/>
            </a:pPr>
            <a:r>
              <a:rPr lang="en-IN" b="1" u="sng" dirty="0" smtClean="0"/>
              <a:t>Features:</a:t>
            </a:r>
            <a:endParaRPr lang="en-US" dirty="0" smtClean="0"/>
          </a:p>
          <a:p>
            <a:pPr lvl="0"/>
            <a:r>
              <a:rPr lang="en-IN" dirty="0" smtClean="0"/>
              <a:t>The work is divided among the staff members in such way that all the duties are distributed among the different staff members, and each staff member is assigned a specific duty.</a:t>
            </a:r>
            <a:endParaRPr lang="en-US" dirty="0" smtClean="0"/>
          </a:p>
          <a:p>
            <a:pPr lvl="0"/>
            <a:r>
              <a:rPr lang="en-IN" dirty="0" smtClean="0"/>
              <a:t>The work is assigned to the staff members according to the qualifications, area of specialisation, training, experience ability etc.</a:t>
            </a:r>
            <a:endParaRPr lang="en-US" dirty="0" smtClean="0"/>
          </a:p>
          <a:p>
            <a:pPr lvl="0"/>
            <a:r>
              <a:rPr lang="en-IN" dirty="0" smtClean="0"/>
              <a:t>Each staff member is held liable for any error or irregularity in the task assigned to him.</a:t>
            </a:r>
            <a:endParaRPr lang="en-US" dirty="0" smtClean="0"/>
          </a:p>
          <a:p>
            <a:pPr lvl="0"/>
            <a:r>
              <a:rPr lang="en-IN" dirty="0" smtClean="0"/>
              <a:t>The work done by one staff member is checked independently and automatically by another.</a:t>
            </a:r>
            <a:endParaRPr lang="en-US" dirty="0" smtClean="0"/>
          </a:p>
          <a:p>
            <a:pPr lvl="0"/>
            <a:r>
              <a:rPr lang="en-IN" dirty="0" smtClean="0"/>
              <a:t>The checking is carried out continuously as a part of the routine system</a:t>
            </a:r>
            <a:r>
              <a:rPr lang="en-IN"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772400" cy="6050760"/>
          </a:xfrm>
        </p:spPr>
        <p:txBody>
          <a:bodyPr>
            <a:normAutofit fontScale="85000" lnSpcReduction="20000"/>
          </a:bodyPr>
          <a:lstStyle/>
          <a:p>
            <a:pPr>
              <a:buNone/>
            </a:pPr>
            <a:r>
              <a:rPr lang="en-IN" b="1" u="sng" dirty="0" smtClean="0"/>
              <a:t>ESSENTIALS / FUNDAMENTAL PRINCIPLES OF SOUND INTERNAL CHECK </a:t>
            </a:r>
            <a:r>
              <a:rPr lang="en-IN" b="1" u="sng" dirty="0" smtClean="0"/>
              <a:t>SYSTEM</a:t>
            </a:r>
            <a:endParaRPr lang="en-US" dirty="0" smtClean="0"/>
          </a:p>
          <a:p>
            <a:pPr lvl="0"/>
            <a:r>
              <a:rPr lang="en-IN" b="1" u="sng" dirty="0" smtClean="0"/>
              <a:t>Careful selection and training</a:t>
            </a:r>
            <a:r>
              <a:rPr lang="en-IN" b="1" dirty="0" smtClean="0"/>
              <a:t>: All</a:t>
            </a:r>
            <a:r>
              <a:rPr lang="en-IN" dirty="0" smtClean="0"/>
              <a:t> the employees of the concern should be carefully selected and well-trained for the job to be performed by them</a:t>
            </a:r>
            <a:r>
              <a:rPr lang="en-IN" dirty="0" smtClean="0"/>
              <a:t>.</a:t>
            </a:r>
            <a:r>
              <a:rPr lang="en-IN" b="1" dirty="0" smtClean="0"/>
              <a:t> </a:t>
            </a:r>
            <a:endParaRPr lang="en-IN" b="1" dirty="0" smtClean="0"/>
          </a:p>
          <a:p>
            <a:pPr lvl="0">
              <a:buNone/>
            </a:pPr>
            <a:endParaRPr lang="en-US" dirty="0" smtClean="0"/>
          </a:p>
          <a:p>
            <a:pPr lvl="0"/>
            <a:r>
              <a:rPr lang="en-IN" b="1" u="sng" dirty="0" smtClean="0"/>
              <a:t>Clear-cut instructions in writing</a:t>
            </a:r>
            <a:r>
              <a:rPr lang="en-IN" dirty="0" smtClean="0"/>
              <a:t>: Clear-cut instructions about each job should be given to each and every employee in black and white so that every employee clearly understands the work to be done by him</a:t>
            </a:r>
            <a:r>
              <a:rPr lang="en-IN" dirty="0" smtClean="0"/>
              <a:t>.</a:t>
            </a:r>
          </a:p>
          <a:p>
            <a:pPr lvl="0">
              <a:buNone/>
            </a:pPr>
            <a:endParaRPr lang="en-US" dirty="0" smtClean="0"/>
          </a:p>
          <a:p>
            <a:pPr lvl="0"/>
            <a:r>
              <a:rPr lang="en-IN" b="1" u="sng" dirty="0" smtClean="0"/>
              <a:t>Well-defined authority</a:t>
            </a:r>
            <a:r>
              <a:rPr lang="en-IN" b="1" dirty="0" smtClean="0"/>
              <a:t>: </a:t>
            </a:r>
            <a:r>
              <a:rPr lang="en-IN" dirty="0" smtClean="0"/>
              <a:t>The authority, duties and responsibilities of each member of the staff of the business concern should be clearly defined. There should be clarity of thought to every staff about the work to be performed by him.</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
            <a:ext cx="7772400" cy="6126960"/>
          </a:xfrm>
        </p:spPr>
        <p:txBody>
          <a:bodyPr>
            <a:normAutofit lnSpcReduction="10000"/>
          </a:bodyPr>
          <a:lstStyle/>
          <a:p>
            <a:pPr lvl="0"/>
            <a:r>
              <a:rPr lang="en-IN" b="1" u="sng" dirty="0" smtClean="0"/>
              <a:t>Assignment of duties</a:t>
            </a:r>
            <a:r>
              <a:rPr lang="en-IN" b="1" dirty="0" smtClean="0"/>
              <a:t>:  </a:t>
            </a:r>
            <a:r>
              <a:rPr lang="en-IN" dirty="0" smtClean="0"/>
              <a:t>Each member of the staff should be assigned that job for which he is best fitted (suited) according to his ability, qualification and experience.</a:t>
            </a:r>
            <a:endParaRPr lang="en-US" dirty="0" smtClean="0"/>
          </a:p>
          <a:p>
            <a:pPr lvl="0"/>
            <a:r>
              <a:rPr lang="en-IN" b="1" u="sng" dirty="0" smtClean="0"/>
              <a:t>Proper division of work</a:t>
            </a:r>
            <a:r>
              <a:rPr lang="en-IN" b="1" dirty="0" smtClean="0"/>
              <a:t>: </a:t>
            </a:r>
            <a:r>
              <a:rPr lang="en-IN" dirty="0" smtClean="0"/>
              <a:t>The work should be distributed among the member of the staff in such a way that no single person is allowed to do any particular work alone.</a:t>
            </a:r>
            <a:endParaRPr lang="en-US" dirty="0" smtClean="0"/>
          </a:p>
          <a:p>
            <a:pPr lvl="0"/>
            <a:r>
              <a:rPr lang="en-IN" b="1" u="sng" dirty="0" smtClean="0"/>
              <a:t>Independent and automatic checking</a:t>
            </a:r>
            <a:r>
              <a:rPr lang="en-IN" b="1" dirty="0" smtClean="0"/>
              <a:t>: </a:t>
            </a:r>
            <a:r>
              <a:rPr lang="en-IN" dirty="0" smtClean="0"/>
              <a:t>The duties to be performed by each individual should be devised in such a way that the work done by him should be independent and automatically checked by another individual simultaneously.</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
            <a:ext cx="7772400" cy="6126960"/>
          </a:xfrm>
        </p:spPr>
        <p:txBody>
          <a:bodyPr>
            <a:normAutofit fontScale="92500" lnSpcReduction="20000"/>
          </a:bodyPr>
          <a:lstStyle/>
          <a:p>
            <a:pPr lvl="0"/>
            <a:r>
              <a:rPr lang="en-IN" b="1" u="sng" dirty="0" smtClean="0"/>
              <a:t>Regular rotation of work</a:t>
            </a:r>
            <a:r>
              <a:rPr lang="en-IN" b="1" dirty="0" smtClean="0"/>
              <a:t>: </a:t>
            </a:r>
            <a:r>
              <a:rPr lang="en-IN" dirty="0" smtClean="0"/>
              <a:t>There should be regular rotation of members of the staff  form one work to another or for one department to another so that he will not able  to indulge in  any misappropriation owing to lengthy service on job.</a:t>
            </a:r>
            <a:endParaRPr lang="en-US" dirty="0" smtClean="0"/>
          </a:p>
          <a:p>
            <a:pPr lvl="0"/>
            <a:r>
              <a:rPr lang="en-IN" b="1" u="sng" dirty="0" smtClean="0"/>
              <a:t>Effective control and supervision</a:t>
            </a:r>
            <a:r>
              <a:rPr lang="en-IN" b="1" dirty="0" smtClean="0"/>
              <a:t>:</a:t>
            </a:r>
            <a:r>
              <a:rPr lang="en-IN" dirty="0" smtClean="0"/>
              <a:t> All purchases, receipts and issue of goods should  be checked by a supervisor with a view to controlling them properly as these are these are the areas where irregularities could be done very easily to deceive the employer.</a:t>
            </a:r>
            <a:endParaRPr lang="en-US" dirty="0" smtClean="0"/>
          </a:p>
          <a:p>
            <a:pPr lvl="0"/>
            <a:r>
              <a:rPr lang="en-IN" b="1" u="sng" dirty="0" smtClean="0"/>
              <a:t>Daily deposit of cash received</a:t>
            </a:r>
            <a:r>
              <a:rPr lang="en-IN" b="1" dirty="0" smtClean="0"/>
              <a:t>: </a:t>
            </a:r>
            <a:r>
              <a:rPr lang="en-IN" dirty="0" smtClean="0"/>
              <a:t> The entire cash including cheques and drafts received from the customers should be deposited daily into Bank Account of the concern.</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772400" cy="6050760"/>
          </a:xfrm>
        </p:spPr>
        <p:txBody>
          <a:bodyPr>
            <a:normAutofit fontScale="92500" lnSpcReduction="20000"/>
          </a:bodyPr>
          <a:lstStyle/>
          <a:p>
            <a:pPr lvl="0"/>
            <a:r>
              <a:rPr lang="en-IN" b="1" u="sng" dirty="0" smtClean="0"/>
              <a:t>Strict control and vigilance</a:t>
            </a:r>
            <a:r>
              <a:rPr lang="en-IN" b="1" dirty="0" smtClean="0"/>
              <a:t>: </a:t>
            </a:r>
            <a:r>
              <a:rPr lang="en-IN" dirty="0" smtClean="0"/>
              <a:t>Major assignments like verification and valuation of stock, sales, payments of wages, etc. should be under strict vigilance and control.</a:t>
            </a:r>
            <a:endParaRPr lang="en-US" dirty="0" smtClean="0"/>
          </a:p>
          <a:p>
            <a:pPr lvl="0"/>
            <a:r>
              <a:rPr lang="en-IN" b="1" u="sng" dirty="0" smtClean="0"/>
              <a:t>Regular verification of cash balances</a:t>
            </a:r>
            <a:r>
              <a:rPr lang="en-IN" b="1" dirty="0" smtClean="0"/>
              <a:t>: </a:t>
            </a:r>
            <a:r>
              <a:rPr lang="en-IN" dirty="0" smtClean="0"/>
              <a:t>There should be a system of checking the cash and bank balances by a responsible officer at regular intervals as chances of committing frauds are very high in this area.</a:t>
            </a:r>
            <a:endParaRPr lang="en-US" dirty="0" smtClean="0"/>
          </a:p>
          <a:p>
            <a:pPr lvl="0"/>
            <a:r>
              <a:rPr lang="en-IN" b="1" u="sng" dirty="0" smtClean="0"/>
              <a:t>Use of labour- saving devices</a:t>
            </a:r>
            <a:r>
              <a:rPr lang="en-IN" b="1" dirty="0" smtClean="0"/>
              <a:t>:</a:t>
            </a:r>
            <a:r>
              <a:rPr lang="en-IN" dirty="0" smtClean="0"/>
              <a:t> Labour-saving, and time-saving mechanical devices such as cash register, calculating machines, cash counting machines, time-recordings clocks, mobile phones ,laptops, etc. should be used to improve efficiency of the employees in their respective area of work.</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772400" cy="6050760"/>
          </a:xfrm>
        </p:spPr>
        <p:txBody>
          <a:bodyPr>
            <a:normAutofit fontScale="85000" lnSpcReduction="20000"/>
          </a:bodyPr>
          <a:lstStyle/>
          <a:p>
            <a:pPr lvl="0"/>
            <a:r>
              <a:rPr lang="en-IN" b="1" u="sng" dirty="0" smtClean="0"/>
              <a:t>Safety of important documents</a:t>
            </a:r>
            <a:r>
              <a:rPr lang="en-IN" b="1" dirty="0" smtClean="0"/>
              <a:t>: </a:t>
            </a:r>
            <a:r>
              <a:rPr lang="en-IN" dirty="0" smtClean="0"/>
              <a:t>Proper attention should be paid for the safe custody of important documents such as title deeds of assets held, investments made in securities, Debenture Trust Deed, unused blank share certificates and cheque books.</a:t>
            </a:r>
            <a:endParaRPr lang="en-US" dirty="0" smtClean="0"/>
          </a:p>
          <a:p>
            <a:pPr lvl="0"/>
            <a:r>
              <a:rPr lang="en-IN" b="1" u="sng" dirty="0" smtClean="0"/>
              <a:t>Simplicity</a:t>
            </a:r>
            <a:r>
              <a:rPr lang="en-IN" b="1" dirty="0" smtClean="0"/>
              <a:t>:</a:t>
            </a:r>
            <a:r>
              <a:rPr lang="en-IN" dirty="0" smtClean="0"/>
              <a:t> The system of internal check to be implemented in the organization should be simple and can be easily understood by all the member of the staff to make it workable and effective and to avoid any ambiguity (confusion) which may creep in later on.</a:t>
            </a:r>
            <a:endParaRPr lang="en-US" dirty="0" smtClean="0"/>
          </a:p>
          <a:p>
            <a:pPr lvl="0"/>
            <a:r>
              <a:rPr lang="en-IN" b="1" u="sng" dirty="0" smtClean="0"/>
              <a:t>Economical</a:t>
            </a:r>
            <a:r>
              <a:rPr lang="en-IN" b="1" dirty="0" smtClean="0"/>
              <a:t>: </a:t>
            </a:r>
            <a:r>
              <a:rPr lang="en-IN" dirty="0" smtClean="0"/>
              <a:t>The internal check system should not involve heavy investment by the business concern on its implementation other words, it should be economical for business organization. The benefits derived by the concern should always be more than the amount invested on its implementation.</a:t>
            </a: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TotalTime>
  <Words>618</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Internal check</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check</dc:title>
  <dc:creator>Windows User</dc:creator>
  <cp:lastModifiedBy>Windows User</cp:lastModifiedBy>
  <cp:revision>2</cp:revision>
  <dcterms:created xsi:type="dcterms:W3CDTF">2018-08-01T04:38:01Z</dcterms:created>
  <dcterms:modified xsi:type="dcterms:W3CDTF">2018-08-01T04:52:52Z</dcterms:modified>
</cp:coreProperties>
</file>